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7" r:id="rId5"/>
    <p:sldMasterId id="214748366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</p:sldIdLst>
  <p:sldSz cy="5143500" cx="9144000"/>
  <p:notesSz cx="6858000" cy="9144000"/>
  <p:embeddedFontLst>
    <p:embeddedFont>
      <p:font typeface="Proxima Nova"/>
      <p:regular r:id="rId45"/>
      <p:bold r:id="rId46"/>
      <p:italic r:id="rId47"/>
      <p:boldItalic r:id="rId48"/>
    </p:embeddedFont>
    <p:embeddedFont>
      <p:font typeface="Open Sans SemiBold"/>
      <p:regular r:id="rId49"/>
      <p:bold r:id="rId50"/>
      <p:italic r:id="rId51"/>
      <p:boldItalic r:id="rId52"/>
    </p:embeddedFont>
    <p:embeddedFont>
      <p:font typeface="Open Sans Light"/>
      <p:regular r:id="rId53"/>
      <p:bold r:id="rId54"/>
      <p:italic r:id="rId55"/>
      <p:boldItalic r:id="rId56"/>
    </p:embeddedFont>
    <p:embeddedFont>
      <p:font typeface="Open Sans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Rafi Sant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7A3A261-5F7A-47AE-8113-1DF716296822}">
  <a:tblStyle styleId="{27A3A261-5F7A-47AE-8113-1DF7162968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font" Target="fonts/ProximaNova-bold.fntdata"/><Relationship Id="rId45" Type="http://schemas.openxmlformats.org/officeDocument/2006/relationships/font" Target="fonts/ProximaNov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48" Type="http://schemas.openxmlformats.org/officeDocument/2006/relationships/font" Target="fonts/ProximaNova-boldItalic.fntdata"/><Relationship Id="rId47" Type="http://schemas.openxmlformats.org/officeDocument/2006/relationships/font" Target="fonts/ProximaNova-italic.fntdata"/><Relationship Id="rId49" Type="http://schemas.openxmlformats.org/officeDocument/2006/relationships/font" Target="fonts/OpenSansSemiBold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60" Type="http://schemas.openxmlformats.org/officeDocument/2006/relationships/font" Target="fonts/OpenSans-bold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OpenSansSemiBold-italic.fntdata"/><Relationship Id="rId50" Type="http://schemas.openxmlformats.org/officeDocument/2006/relationships/font" Target="fonts/OpenSansSemiBold-bold.fntdata"/><Relationship Id="rId53" Type="http://schemas.openxmlformats.org/officeDocument/2006/relationships/font" Target="fonts/OpenSansLight-regular.fntdata"/><Relationship Id="rId52" Type="http://schemas.openxmlformats.org/officeDocument/2006/relationships/font" Target="fonts/OpenSansSemiBold-boldItalic.fntdata"/><Relationship Id="rId11" Type="http://schemas.openxmlformats.org/officeDocument/2006/relationships/slide" Target="slides/slide4.xml"/><Relationship Id="rId55" Type="http://schemas.openxmlformats.org/officeDocument/2006/relationships/font" Target="fonts/OpenSansLight-italic.fntdata"/><Relationship Id="rId10" Type="http://schemas.openxmlformats.org/officeDocument/2006/relationships/slide" Target="slides/slide3.xml"/><Relationship Id="rId54" Type="http://schemas.openxmlformats.org/officeDocument/2006/relationships/font" Target="fonts/OpenSansLight-bold.fntdata"/><Relationship Id="rId13" Type="http://schemas.openxmlformats.org/officeDocument/2006/relationships/slide" Target="slides/slide6.xml"/><Relationship Id="rId57" Type="http://schemas.openxmlformats.org/officeDocument/2006/relationships/font" Target="fonts/OpenSans-regular.fntdata"/><Relationship Id="rId12" Type="http://schemas.openxmlformats.org/officeDocument/2006/relationships/slide" Target="slides/slide5.xml"/><Relationship Id="rId56" Type="http://schemas.openxmlformats.org/officeDocument/2006/relationships/font" Target="fonts/OpenSansLight-boldItalic.fntdata"/><Relationship Id="rId15" Type="http://schemas.openxmlformats.org/officeDocument/2006/relationships/slide" Target="slides/slide8.xml"/><Relationship Id="rId59" Type="http://schemas.openxmlformats.org/officeDocument/2006/relationships/font" Target="fonts/OpenSans-italic.fntdata"/><Relationship Id="rId14" Type="http://schemas.openxmlformats.org/officeDocument/2006/relationships/slide" Target="slides/slide7.xml"/><Relationship Id="rId58" Type="http://schemas.openxmlformats.org/officeDocument/2006/relationships/font" Target="fonts/OpenSans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8-12-03T17:30:41.105">
    <p:pos x="1838" y="1783"/>
    <p:text>Insert WhyCS logo here...</p:tex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985ffc22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985ffc22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985ffc22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985ffc22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985ffc227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985ffc227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985ffc227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985ffc227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985ffc227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985ffc227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985ffc227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985ffc227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985ffc227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985ffc227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985ffc227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985ffc227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4985ffc227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4985ffc227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985ffc227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985ffc227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985ffc227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985ffc227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985ffc22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985ffc22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4985ffc227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4985ffc227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4985ffc227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4985ffc227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4985ffc227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4985ffc227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985ffc227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985ffc227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985ffc227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985ffc227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4985ffc227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4985ffc227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4985ffc227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4985ffc227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4985ffc227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4985ffc227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4985ffc227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4985ffc227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4985ffc227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4985ffc227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985ffc227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985ffc227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4985ffc227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4985ffc227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4985ffc227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4985ffc227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4985ffc227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4985ffc227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4985ffc227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4985ffc227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4985ffc227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4985ffc227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4985ffc227_0_5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4985ffc227_0_5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4985ffc227_0_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4985ffc227_0_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4985ffc227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4985ffc227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985ffc227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985ffc227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985ffc227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985ffc227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39f92b6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39f92b6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985ffc227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985ffc227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985ffc22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985ffc22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985ffc22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985ffc22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3362AC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2933975" y="2762700"/>
            <a:ext cx="5538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61" name="Google Shape;6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60763" y="1656975"/>
            <a:ext cx="3386475" cy="9533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/>
          <p:nvPr/>
        </p:nvSpPr>
        <p:spPr>
          <a:xfrm rot="-9049721">
            <a:off x="314888" y="-1389946"/>
            <a:ext cx="2360375" cy="7047181"/>
          </a:xfrm>
          <a:prstGeom prst="parallelogram">
            <a:avLst>
              <a:gd fmla="val 25000" name="adj"/>
            </a:avLst>
          </a:prstGeom>
          <a:gradFill>
            <a:gsLst>
              <a:gs pos="0">
                <a:srgbClr val="D6187D">
                  <a:alpha val="68235"/>
                </a:srgbClr>
              </a:gs>
              <a:gs pos="100000">
                <a:srgbClr val="FFAB40">
                  <a:alpha val="65098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2" type="subTitle"/>
          </p:nvPr>
        </p:nvSpPr>
        <p:spPr>
          <a:xfrm>
            <a:off x="2960775" y="3479100"/>
            <a:ext cx="390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62AC"/>
              </a:buClr>
              <a:buSzPts val="1400"/>
              <a:buNone/>
              <a:defRPr sz="1400">
                <a:solidFill>
                  <a:srgbClr val="3362AC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rgbClr val="3362AC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830950" y="712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7" name="Google Shape;6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27393" y="4256425"/>
            <a:ext cx="1445056" cy="4068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idx="2" type="title"/>
          </p:nvPr>
        </p:nvSpPr>
        <p:spPr>
          <a:xfrm>
            <a:off x="830950" y="1246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None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 1">
  <p:cSld name="TITLE_AND_BODY_1">
    <p:bg>
      <p:bgPr>
        <a:solidFill>
          <a:srgbClr val="3362AC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830950" y="712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2" name="Google Shape;72;p16"/>
          <p:cNvCxnSpPr/>
          <p:nvPr/>
        </p:nvCxnSpPr>
        <p:spPr>
          <a:xfrm>
            <a:off x="4151813" y="1406525"/>
            <a:ext cx="6300" cy="2599800"/>
          </a:xfrm>
          <a:prstGeom prst="straightConnector1">
            <a:avLst/>
          </a:prstGeom>
          <a:noFill/>
          <a:ln cap="flat" cmpd="sng" w="28575">
            <a:solidFill>
              <a:srgbClr val="D6187D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3" name="Google Shape;7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27393" y="4256425"/>
            <a:ext cx="1445056" cy="4068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idx="2" type="title"/>
          </p:nvPr>
        </p:nvSpPr>
        <p:spPr>
          <a:xfrm>
            <a:off x="907150" y="1398725"/>
            <a:ext cx="307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pen Sans SemiBold"/>
              <a:buNone/>
              <a:defRPr sz="18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3" type="title"/>
          </p:nvPr>
        </p:nvSpPr>
        <p:spPr>
          <a:xfrm>
            <a:off x="4640950" y="1398725"/>
            <a:ext cx="307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pen Sans SemiBold"/>
              <a:buNone/>
              <a:defRPr sz="18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4" type="title"/>
          </p:nvPr>
        </p:nvSpPr>
        <p:spPr>
          <a:xfrm>
            <a:off x="907150" y="2084525"/>
            <a:ext cx="307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■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■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●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○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Char char="■"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804175" y="89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27393" y="4256425"/>
            <a:ext cx="1445056" cy="4068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>
            <p:ph idx="2" type="title"/>
          </p:nvPr>
        </p:nvSpPr>
        <p:spPr>
          <a:xfrm>
            <a:off x="804175" y="1501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pen Sans Light"/>
              <a:buNone/>
              <a:defRPr sz="1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3" type="title"/>
          </p:nvPr>
        </p:nvSpPr>
        <p:spPr>
          <a:xfrm>
            <a:off x="804175" y="1958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Open Sans Light"/>
              <a:buChar char="●"/>
              <a:defRPr sz="14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27393" y="4256425"/>
            <a:ext cx="1445056" cy="40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_2">
  <p:cSld name="TITLE_AND_BODY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creen Shot 2016-09-12 at 10.40.23 AM.png" id="90" name="Google Shape;9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245299"/>
            <a:ext cx="9144001" cy="898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2375" y="169400"/>
            <a:ext cx="2281300" cy="64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_3">
  <p:cSld name="TITLE_AND_BODY_3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32375" y="169400"/>
            <a:ext cx="2281300" cy="64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_4">
  <p:cSld name="TITLE_AND_BODY_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" name="Google Shape;9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3362AC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 rot="1965174">
            <a:off x="7328238" y="-155246"/>
            <a:ext cx="1811033" cy="6708891"/>
          </a:xfrm>
          <a:prstGeom prst="parallelogram">
            <a:avLst>
              <a:gd fmla="val 25000" name="adj"/>
            </a:avLst>
          </a:prstGeom>
          <a:gradFill>
            <a:gsLst>
              <a:gs pos="0">
                <a:srgbClr val="D6187D">
                  <a:alpha val="68235"/>
                </a:srgbClr>
              </a:gs>
              <a:gs pos="100000">
                <a:srgbClr val="FFAB40">
                  <a:alpha val="65098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1">
            <a:alphaModFix amt="22000"/>
          </a:blip>
          <a:srcRect b="5920" l="-14560" r="14559" t="-5920"/>
          <a:stretch/>
        </p:blipFill>
        <p:spPr>
          <a:xfrm rot="10800000">
            <a:off x="6886338" y="-10475"/>
            <a:ext cx="734947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>
          <a:blip r:embed="rId1">
            <a:alphaModFix amt="22000"/>
          </a:blip>
          <a:stretch>
            <a:fillRect/>
          </a:stretch>
        </p:blipFill>
        <p:spPr>
          <a:xfrm>
            <a:off x="-310737" y="5600"/>
            <a:ext cx="734947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/>
          <p:nvPr/>
        </p:nvSpPr>
        <p:spPr>
          <a:xfrm>
            <a:off x="397350" y="486375"/>
            <a:ext cx="8349300" cy="437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830950" y="7129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None/>
              <a:defRPr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883200" y="1285625"/>
            <a:ext cx="6155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 Light"/>
              <a:buChar char="●"/>
              <a:defRPr sz="1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hycs.csforall.org/unplugged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2" type="subTitle"/>
          </p:nvPr>
        </p:nvSpPr>
        <p:spPr>
          <a:xfrm>
            <a:off x="2919125" y="2831600"/>
            <a:ext cx="5307900" cy="15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400">
                <a:latin typeface="Open Sans"/>
                <a:ea typeface="Open Sans"/>
                <a:cs typeface="Open Sans"/>
                <a:sym typeface="Open Sans"/>
              </a:rPr>
              <a:t>WhyCS?</a:t>
            </a:r>
            <a:br>
              <a:rPr b="1" lang="en" sz="2400"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/>
              <a:t>An Interactive Discussion on</a:t>
            </a:r>
            <a:br>
              <a:rPr lang="en" sz="2400"/>
            </a:br>
            <a:r>
              <a:rPr lang="en" sz="2400"/>
              <a:t>Values behind Computer Science Education</a:t>
            </a:r>
            <a:br>
              <a:rPr lang="en" sz="2400"/>
            </a:b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/>
          <p:nvPr/>
        </p:nvSpPr>
        <p:spPr>
          <a:xfrm rot="5400000">
            <a:off x="1037275" y="760625"/>
            <a:ext cx="2818200" cy="41019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36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62AC"/>
              </a:solidFill>
            </a:endParaRPr>
          </a:p>
        </p:txBody>
      </p:sp>
      <p:sp>
        <p:nvSpPr>
          <p:cNvPr id="167" name="Google Shape;167;p31"/>
          <p:cNvSpPr txBox="1"/>
          <p:nvPr>
            <p:ph idx="4294967295" type="title"/>
          </p:nvPr>
        </p:nvSpPr>
        <p:spPr>
          <a:xfrm>
            <a:off x="606750" y="2161325"/>
            <a:ext cx="37539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Stepping back: </a:t>
            </a:r>
            <a:endParaRPr sz="30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Education for what?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68" name="Google Shape;168;p31"/>
          <p:cNvSpPr txBox="1"/>
          <p:nvPr>
            <p:ph idx="4294967295" type="body"/>
          </p:nvPr>
        </p:nvSpPr>
        <p:spPr>
          <a:xfrm>
            <a:off x="4858025" y="1688900"/>
            <a:ext cx="35553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What’s one purpose of education? </a:t>
            </a:r>
            <a:endParaRPr sz="2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(2 minutes)</a:t>
            </a:r>
            <a:endParaRPr sz="16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9" name="Google Shape;169;p31"/>
          <p:cNvSpPr txBox="1"/>
          <p:nvPr>
            <p:ph idx="4294967295" type="body"/>
          </p:nvPr>
        </p:nvSpPr>
        <p:spPr>
          <a:xfrm>
            <a:off x="4858025" y="2859075"/>
            <a:ext cx="3499500" cy="16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What are the most important needs of your students and community? </a:t>
            </a:r>
            <a:endParaRPr sz="2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(2 minutes)</a:t>
            </a:r>
            <a:endParaRPr sz="16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0" name="Google Shape;170;p31"/>
          <p:cNvSpPr txBox="1"/>
          <p:nvPr>
            <p:ph idx="4294967295" type="subTitle"/>
          </p:nvPr>
        </p:nvSpPr>
        <p:spPr>
          <a:xfrm>
            <a:off x="4556825" y="563750"/>
            <a:ext cx="41019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Each person should w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rite </a:t>
            </a: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3 answers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on </a:t>
            </a: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3 separate stickies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to the prompt...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/>
          <p:nvPr/>
        </p:nvSpPr>
        <p:spPr>
          <a:xfrm rot="5400000">
            <a:off x="1037275" y="760625"/>
            <a:ext cx="2818200" cy="41019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36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62AC"/>
              </a:solidFill>
            </a:endParaRPr>
          </a:p>
        </p:txBody>
      </p:sp>
      <p:sp>
        <p:nvSpPr>
          <p:cNvPr id="177" name="Google Shape;177;p32"/>
          <p:cNvSpPr txBox="1"/>
          <p:nvPr>
            <p:ph idx="4294967295" type="title"/>
          </p:nvPr>
        </p:nvSpPr>
        <p:spPr>
          <a:xfrm>
            <a:off x="606750" y="2161325"/>
            <a:ext cx="37539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Stepping back: </a:t>
            </a:r>
            <a:endParaRPr sz="3000">
              <a:solidFill>
                <a:srgbClr val="FFFFFF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Education for what?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78" name="Google Shape;178;p32"/>
          <p:cNvSpPr txBox="1"/>
          <p:nvPr>
            <p:ph idx="4294967295" type="body"/>
          </p:nvPr>
        </p:nvSpPr>
        <p:spPr>
          <a:xfrm>
            <a:off x="4643300" y="1171925"/>
            <a:ext cx="3837000" cy="18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Where did you see similarities and differences amongst your group?</a:t>
            </a:r>
            <a:endParaRPr sz="2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9" name="Google Shape;179;p32"/>
          <p:cNvSpPr txBox="1"/>
          <p:nvPr>
            <p:ph idx="4294967295" type="body"/>
          </p:nvPr>
        </p:nvSpPr>
        <p:spPr>
          <a:xfrm>
            <a:off x="4643300" y="2934975"/>
            <a:ext cx="3837000" cy="18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Where were there differences between the first and second prompts?</a:t>
            </a:r>
            <a:endParaRPr sz="20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0" name="Google Shape;18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idx="4294967295" type="title"/>
          </p:nvPr>
        </p:nvSpPr>
        <p:spPr>
          <a:xfrm>
            <a:off x="311700" y="756100"/>
            <a:ext cx="8520600" cy="33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“CSed Vision” =</a:t>
            </a:r>
            <a:endParaRPr>
              <a:solidFill>
                <a:srgbClr val="674EA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i="1">
              <a:solidFill>
                <a:srgbClr val="666666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Argument/Rationale for CSed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+</a:t>
            </a:r>
            <a:r>
              <a:rPr lang="en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Projected Impact of CSed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+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Pedagogical Approach to CSed </a:t>
            </a:r>
            <a:br>
              <a:rPr i="1" lang="en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i="1" lang="en">
                <a:solidFill>
                  <a:srgbClr val="66666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(curricular &amp; instructional principles, learning goals…)</a:t>
            </a:r>
            <a:endParaRPr>
              <a:solidFill>
                <a:srgbClr val="674EA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86" name="Google Shape;1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idx="4294967295" type="title"/>
          </p:nvPr>
        </p:nvSpPr>
        <p:spPr>
          <a:xfrm>
            <a:off x="390650" y="2092500"/>
            <a:ext cx="83628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674EA7"/>
                </a:solidFill>
              </a:rPr>
              <a:t>Let’s look at some examples of rationales...</a:t>
            </a:r>
            <a:endParaRPr>
              <a:solidFill>
                <a:srgbClr val="674EA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92" name="Google Shape;19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/>
        </p:nvSpPr>
        <p:spPr>
          <a:xfrm>
            <a:off x="5068819" y="1959672"/>
            <a:ext cx="4113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5"/>
          <p:cNvSpPr txBox="1"/>
          <p:nvPr/>
        </p:nvSpPr>
        <p:spPr>
          <a:xfrm>
            <a:off x="1192651" y="949309"/>
            <a:ext cx="1960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99" name="Google Shape;199;p35"/>
          <p:cNvSpPr/>
          <p:nvPr/>
        </p:nvSpPr>
        <p:spPr>
          <a:xfrm>
            <a:off x="877634" y="941164"/>
            <a:ext cx="2446500" cy="1548900"/>
          </a:xfrm>
          <a:prstGeom prst="rect">
            <a:avLst/>
          </a:prstGeom>
          <a:solidFill>
            <a:srgbClr val="3FB9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5"/>
          <p:cNvSpPr/>
          <p:nvPr/>
        </p:nvSpPr>
        <p:spPr>
          <a:xfrm>
            <a:off x="3323974" y="940875"/>
            <a:ext cx="2527500" cy="1798500"/>
          </a:xfrm>
          <a:prstGeom prst="rect">
            <a:avLst/>
          </a:prstGeom>
          <a:solidFill>
            <a:srgbClr val="12B1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5"/>
          <p:cNvSpPr/>
          <p:nvPr/>
        </p:nvSpPr>
        <p:spPr>
          <a:xfrm>
            <a:off x="5780569" y="940875"/>
            <a:ext cx="2457300" cy="1689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5"/>
          <p:cNvSpPr/>
          <p:nvPr/>
        </p:nvSpPr>
        <p:spPr>
          <a:xfrm>
            <a:off x="881186" y="2490200"/>
            <a:ext cx="1861200" cy="1625400"/>
          </a:xfrm>
          <a:prstGeom prst="rect">
            <a:avLst/>
          </a:prstGeom>
          <a:solidFill>
            <a:srgbClr val="D6187D">
              <a:alpha val="680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5"/>
          <p:cNvSpPr/>
          <p:nvPr/>
        </p:nvSpPr>
        <p:spPr>
          <a:xfrm>
            <a:off x="2673662" y="2490431"/>
            <a:ext cx="1891200" cy="1625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35"/>
          <p:cNvSpPr/>
          <p:nvPr/>
        </p:nvSpPr>
        <p:spPr>
          <a:xfrm>
            <a:off x="4491207" y="2630466"/>
            <a:ext cx="1809000" cy="1485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5"/>
          <p:cNvSpPr/>
          <p:nvPr/>
        </p:nvSpPr>
        <p:spPr>
          <a:xfrm>
            <a:off x="6276810" y="2490431"/>
            <a:ext cx="1960800" cy="1625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50925" lIns="101875" spcFirstLastPara="1" rIns="101875" wrap="square" tIns="5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35"/>
          <p:cNvSpPr txBox="1"/>
          <p:nvPr/>
        </p:nvSpPr>
        <p:spPr>
          <a:xfrm>
            <a:off x="1159750" y="1093230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7" name="Google Shape;207;p35"/>
          <p:cNvSpPr txBox="1"/>
          <p:nvPr/>
        </p:nvSpPr>
        <p:spPr>
          <a:xfrm>
            <a:off x="3661493" y="1219357"/>
            <a:ext cx="1882200" cy="11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Citizenship &amp; Civic Engagement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8" name="Google Shape;208;p35"/>
          <p:cNvSpPr txBox="1"/>
          <p:nvPr/>
        </p:nvSpPr>
        <p:spPr>
          <a:xfrm>
            <a:off x="5983679" y="1219349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Competencies &amp; Literacies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9" name="Google Shape;209;p35"/>
          <p:cNvSpPr txBox="1"/>
          <p:nvPr/>
        </p:nvSpPr>
        <p:spPr>
          <a:xfrm>
            <a:off x="860377" y="3079701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Technological,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Social &amp;  Scientific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Innovation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0" name="Google Shape;210;p35"/>
          <p:cNvSpPr txBox="1"/>
          <p:nvPr/>
        </p:nvSpPr>
        <p:spPr>
          <a:xfrm>
            <a:off x="2560656" y="3119418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Equity &amp; Social Justice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1" name="Google Shape;211;p35"/>
          <p:cNvSpPr txBox="1"/>
          <p:nvPr/>
        </p:nvSpPr>
        <p:spPr>
          <a:xfrm>
            <a:off x="4442794" y="3088684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School </a:t>
            </a:r>
            <a:b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Reform &amp;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Improvement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2" name="Google Shape;212;p35"/>
          <p:cNvSpPr txBox="1"/>
          <p:nvPr/>
        </p:nvSpPr>
        <p:spPr>
          <a:xfrm>
            <a:off x="6311039" y="3104744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Personal Agency,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Joy &amp; Fulfillment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3" name="Google Shape;213;p35"/>
          <p:cNvSpPr/>
          <p:nvPr/>
        </p:nvSpPr>
        <p:spPr>
          <a:xfrm>
            <a:off x="88266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5"/>
          <p:cNvSpPr/>
          <p:nvPr/>
        </p:nvSpPr>
        <p:spPr>
          <a:xfrm>
            <a:off x="493254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5"/>
          <p:cNvSpPr/>
          <p:nvPr/>
        </p:nvSpPr>
        <p:spPr>
          <a:xfrm>
            <a:off x="2977900" y="2202225"/>
            <a:ext cx="3303600" cy="70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5"/>
          <p:cNvSpPr txBox="1"/>
          <p:nvPr/>
        </p:nvSpPr>
        <p:spPr>
          <a:xfrm>
            <a:off x="2356998" y="2354846"/>
            <a:ext cx="44910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6187D"/>
                </a:solidFill>
                <a:latin typeface="Open Sans"/>
                <a:ea typeface="Open Sans"/>
                <a:cs typeface="Open Sans"/>
                <a:sym typeface="Open Sans"/>
              </a:rPr>
              <a:t>CS</a:t>
            </a: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Visions Impact Areas</a:t>
            </a:r>
            <a:endParaRPr sz="18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7" name="Google Shape;21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/>
        </p:nvSpPr>
        <p:spPr>
          <a:xfrm>
            <a:off x="5068819" y="1959672"/>
            <a:ext cx="4113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6"/>
          <p:cNvSpPr txBox="1"/>
          <p:nvPr/>
        </p:nvSpPr>
        <p:spPr>
          <a:xfrm>
            <a:off x="1192651" y="949309"/>
            <a:ext cx="1960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24" name="Google Shape;224;p36"/>
          <p:cNvSpPr/>
          <p:nvPr/>
        </p:nvSpPr>
        <p:spPr>
          <a:xfrm>
            <a:off x="877634" y="941164"/>
            <a:ext cx="2446500" cy="1548900"/>
          </a:xfrm>
          <a:prstGeom prst="rect">
            <a:avLst/>
          </a:prstGeom>
          <a:solidFill>
            <a:srgbClr val="3FB9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6"/>
          <p:cNvSpPr/>
          <p:nvPr/>
        </p:nvSpPr>
        <p:spPr>
          <a:xfrm>
            <a:off x="3323974" y="940875"/>
            <a:ext cx="2527500" cy="1798500"/>
          </a:xfrm>
          <a:prstGeom prst="rect">
            <a:avLst/>
          </a:prstGeom>
          <a:solidFill>
            <a:srgbClr val="12B1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6"/>
          <p:cNvSpPr/>
          <p:nvPr/>
        </p:nvSpPr>
        <p:spPr>
          <a:xfrm>
            <a:off x="5780569" y="940875"/>
            <a:ext cx="2457300" cy="1689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6"/>
          <p:cNvSpPr/>
          <p:nvPr/>
        </p:nvSpPr>
        <p:spPr>
          <a:xfrm>
            <a:off x="881186" y="2490200"/>
            <a:ext cx="1861200" cy="1625400"/>
          </a:xfrm>
          <a:prstGeom prst="rect">
            <a:avLst/>
          </a:prstGeom>
          <a:solidFill>
            <a:srgbClr val="D6187D">
              <a:alpha val="680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6"/>
          <p:cNvSpPr/>
          <p:nvPr/>
        </p:nvSpPr>
        <p:spPr>
          <a:xfrm>
            <a:off x="2673662" y="2490431"/>
            <a:ext cx="1891200" cy="1625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36"/>
          <p:cNvSpPr/>
          <p:nvPr/>
        </p:nvSpPr>
        <p:spPr>
          <a:xfrm>
            <a:off x="4491207" y="2630466"/>
            <a:ext cx="1809000" cy="1485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6"/>
          <p:cNvSpPr/>
          <p:nvPr/>
        </p:nvSpPr>
        <p:spPr>
          <a:xfrm>
            <a:off x="6276810" y="2490431"/>
            <a:ext cx="1960800" cy="1625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50925" lIns="101875" spcFirstLastPara="1" rIns="101875" wrap="square" tIns="5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6"/>
          <p:cNvSpPr/>
          <p:nvPr/>
        </p:nvSpPr>
        <p:spPr>
          <a:xfrm>
            <a:off x="88266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6"/>
          <p:cNvSpPr/>
          <p:nvPr/>
        </p:nvSpPr>
        <p:spPr>
          <a:xfrm>
            <a:off x="493254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6"/>
          <p:cNvSpPr/>
          <p:nvPr/>
        </p:nvSpPr>
        <p:spPr>
          <a:xfrm>
            <a:off x="2977900" y="2202225"/>
            <a:ext cx="3303600" cy="70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6"/>
          <p:cNvSpPr txBox="1"/>
          <p:nvPr/>
        </p:nvSpPr>
        <p:spPr>
          <a:xfrm>
            <a:off x="2973200" y="2206500"/>
            <a:ext cx="330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</a:t>
            </a:r>
            <a:r>
              <a:rPr lang="en" sz="1200">
                <a:solidFill>
                  <a:srgbClr val="D6187D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We should teach CS because…</a:t>
            </a:r>
            <a:endParaRPr sz="1200">
              <a:solidFill>
                <a:srgbClr val="D6187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…we need to promote a more diverse tech workforce.”</a:t>
            </a:r>
            <a:endParaRPr b="1" sz="1200">
              <a:solidFill>
                <a:srgbClr val="D618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5" name="Google Shape;23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7"/>
          <p:cNvSpPr txBox="1"/>
          <p:nvPr/>
        </p:nvSpPr>
        <p:spPr>
          <a:xfrm>
            <a:off x="5068819" y="1959672"/>
            <a:ext cx="4113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7"/>
          <p:cNvSpPr txBox="1"/>
          <p:nvPr/>
        </p:nvSpPr>
        <p:spPr>
          <a:xfrm>
            <a:off x="1192651" y="949309"/>
            <a:ext cx="1960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42" name="Google Shape;242;p37"/>
          <p:cNvSpPr/>
          <p:nvPr/>
        </p:nvSpPr>
        <p:spPr>
          <a:xfrm>
            <a:off x="877634" y="941164"/>
            <a:ext cx="2446500" cy="1548900"/>
          </a:xfrm>
          <a:prstGeom prst="rect">
            <a:avLst/>
          </a:prstGeom>
          <a:solidFill>
            <a:srgbClr val="3FB9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7"/>
          <p:cNvSpPr/>
          <p:nvPr/>
        </p:nvSpPr>
        <p:spPr>
          <a:xfrm>
            <a:off x="3323974" y="940875"/>
            <a:ext cx="2527500" cy="1798500"/>
          </a:xfrm>
          <a:prstGeom prst="rect">
            <a:avLst/>
          </a:prstGeom>
          <a:solidFill>
            <a:srgbClr val="12B1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7"/>
          <p:cNvSpPr/>
          <p:nvPr/>
        </p:nvSpPr>
        <p:spPr>
          <a:xfrm>
            <a:off x="5780569" y="940875"/>
            <a:ext cx="2457300" cy="1689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37"/>
          <p:cNvSpPr/>
          <p:nvPr/>
        </p:nvSpPr>
        <p:spPr>
          <a:xfrm>
            <a:off x="881186" y="2490200"/>
            <a:ext cx="1861200" cy="1625400"/>
          </a:xfrm>
          <a:prstGeom prst="rect">
            <a:avLst/>
          </a:prstGeom>
          <a:solidFill>
            <a:srgbClr val="D6187D">
              <a:alpha val="680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7"/>
          <p:cNvSpPr/>
          <p:nvPr/>
        </p:nvSpPr>
        <p:spPr>
          <a:xfrm>
            <a:off x="2673662" y="2490431"/>
            <a:ext cx="1891200" cy="1625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7"/>
          <p:cNvSpPr/>
          <p:nvPr/>
        </p:nvSpPr>
        <p:spPr>
          <a:xfrm>
            <a:off x="4491207" y="2630466"/>
            <a:ext cx="1809000" cy="1485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37"/>
          <p:cNvSpPr/>
          <p:nvPr/>
        </p:nvSpPr>
        <p:spPr>
          <a:xfrm>
            <a:off x="6276810" y="2490431"/>
            <a:ext cx="1960800" cy="1625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50925" lIns="101875" spcFirstLastPara="1" rIns="101875" wrap="square" tIns="5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37"/>
          <p:cNvSpPr txBox="1"/>
          <p:nvPr/>
        </p:nvSpPr>
        <p:spPr>
          <a:xfrm>
            <a:off x="1159750" y="1093230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50" name="Google Shape;250;p37"/>
          <p:cNvSpPr/>
          <p:nvPr/>
        </p:nvSpPr>
        <p:spPr>
          <a:xfrm>
            <a:off x="88266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7"/>
          <p:cNvSpPr/>
          <p:nvPr/>
        </p:nvSpPr>
        <p:spPr>
          <a:xfrm>
            <a:off x="493254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7"/>
          <p:cNvSpPr/>
          <p:nvPr/>
        </p:nvSpPr>
        <p:spPr>
          <a:xfrm>
            <a:off x="2977900" y="2202225"/>
            <a:ext cx="3303600" cy="70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7"/>
          <p:cNvSpPr txBox="1"/>
          <p:nvPr/>
        </p:nvSpPr>
        <p:spPr>
          <a:xfrm>
            <a:off x="2973200" y="2206500"/>
            <a:ext cx="330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</a:t>
            </a:r>
            <a:r>
              <a:rPr lang="en" sz="1200">
                <a:solidFill>
                  <a:srgbClr val="D6187D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We should teach CS because…</a:t>
            </a:r>
            <a:endParaRPr sz="1200">
              <a:solidFill>
                <a:srgbClr val="D6187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…we need to promote a more diverse tech workforce.”</a:t>
            </a:r>
            <a:endParaRPr b="1" sz="1200">
              <a:solidFill>
                <a:srgbClr val="D618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4" name="Google Shape;25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8"/>
          <p:cNvSpPr txBox="1"/>
          <p:nvPr/>
        </p:nvSpPr>
        <p:spPr>
          <a:xfrm>
            <a:off x="5068819" y="1959672"/>
            <a:ext cx="4113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8"/>
          <p:cNvSpPr txBox="1"/>
          <p:nvPr/>
        </p:nvSpPr>
        <p:spPr>
          <a:xfrm>
            <a:off x="1192651" y="949309"/>
            <a:ext cx="1960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61" name="Google Shape;261;p38"/>
          <p:cNvSpPr/>
          <p:nvPr/>
        </p:nvSpPr>
        <p:spPr>
          <a:xfrm>
            <a:off x="877634" y="941164"/>
            <a:ext cx="2446500" cy="1548900"/>
          </a:xfrm>
          <a:prstGeom prst="rect">
            <a:avLst/>
          </a:prstGeom>
          <a:solidFill>
            <a:srgbClr val="3FB9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38"/>
          <p:cNvSpPr/>
          <p:nvPr/>
        </p:nvSpPr>
        <p:spPr>
          <a:xfrm>
            <a:off x="3323974" y="940875"/>
            <a:ext cx="2527500" cy="1798500"/>
          </a:xfrm>
          <a:prstGeom prst="rect">
            <a:avLst/>
          </a:prstGeom>
          <a:solidFill>
            <a:srgbClr val="12B1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38"/>
          <p:cNvSpPr/>
          <p:nvPr/>
        </p:nvSpPr>
        <p:spPr>
          <a:xfrm>
            <a:off x="5780569" y="940875"/>
            <a:ext cx="2457300" cy="1689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8"/>
          <p:cNvSpPr/>
          <p:nvPr/>
        </p:nvSpPr>
        <p:spPr>
          <a:xfrm>
            <a:off x="881186" y="2490200"/>
            <a:ext cx="1861200" cy="1625400"/>
          </a:xfrm>
          <a:prstGeom prst="rect">
            <a:avLst/>
          </a:prstGeom>
          <a:solidFill>
            <a:srgbClr val="D6187D">
              <a:alpha val="680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38"/>
          <p:cNvSpPr/>
          <p:nvPr/>
        </p:nvSpPr>
        <p:spPr>
          <a:xfrm>
            <a:off x="2673662" y="2490431"/>
            <a:ext cx="1891200" cy="1625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38"/>
          <p:cNvSpPr/>
          <p:nvPr/>
        </p:nvSpPr>
        <p:spPr>
          <a:xfrm>
            <a:off x="4491207" y="2630466"/>
            <a:ext cx="1809000" cy="1485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38"/>
          <p:cNvSpPr/>
          <p:nvPr/>
        </p:nvSpPr>
        <p:spPr>
          <a:xfrm>
            <a:off x="6276810" y="2490431"/>
            <a:ext cx="1960800" cy="1625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50925" lIns="101875" spcFirstLastPara="1" rIns="101875" wrap="square" tIns="5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8"/>
          <p:cNvSpPr txBox="1"/>
          <p:nvPr/>
        </p:nvSpPr>
        <p:spPr>
          <a:xfrm>
            <a:off x="1159750" y="1093230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69" name="Google Shape;269;p38"/>
          <p:cNvSpPr txBox="1"/>
          <p:nvPr/>
        </p:nvSpPr>
        <p:spPr>
          <a:xfrm>
            <a:off x="2609006" y="3200418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Equity &amp; Social Justice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70" name="Google Shape;270;p38"/>
          <p:cNvSpPr/>
          <p:nvPr/>
        </p:nvSpPr>
        <p:spPr>
          <a:xfrm>
            <a:off x="88266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8"/>
          <p:cNvSpPr/>
          <p:nvPr/>
        </p:nvSpPr>
        <p:spPr>
          <a:xfrm>
            <a:off x="493254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8"/>
          <p:cNvSpPr/>
          <p:nvPr/>
        </p:nvSpPr>
        <p:spPr>
          <a:xfrm>
            <a:off x="2977900" y="2202225"/>
            <a:ext cx="3303600" cy="70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8"/>
          <p:cNvSpPr txBox="1"/>
          <p:nvPr/>
        </p:nvSpPr>
        <p:spPr>
          <a:xfrm>
            <a:off x="2973200" y="2206500"/>
            <a:ext cx="330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</a:t>
            </a:r>
            <a:r>
              <a:rPr lang="en" sz="1200">
                <a:solidFill>
                  <a:srgbClr val="D6187D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We should teach CS because…</a:t>
            </a:r>
            <a:endParaRPr sz="1200">
              <a:solidFill>
                <a:srgbClr val="D6187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…we need to promote a more diverse tech workforce.”</a:t>
            </a:r>
            <a:endParaRPr b="1" sz="1200">
              <a:solidFill>
                <a:srgbClr val="D618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4" name="Google Shape;27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9"/>
          <p:cNvSpPr txBox="1"/>
          <p:nvPr/>
        </p:nvSpPr>
        <p:spPr>
          <a:xfrm>
            <a:off x="5068819" y="1959672"/>
            <a:ext cx="4113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9"/>
          <p:cNvSpPr txBox="1"/>
          <p:nvPr/>
        </p:nvSpPr>
        <p:spPr>
          <a:xfrm>
            <a:off x="1192651" y="949309"/>
            <a:ext cx="1960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1" name="Google Shape;281;p39"/>
          <p:cNvSpPr/>
          <p:nvPr/>
        </p:nvSpPr>
        <p:spPr>
          <a:xfrm>
            <a:off x="877634" y="941164"/>
            <a:ext cx="2446500" cy="1548900"/>
          </a:xfrm>
          <a:prstGeom prst="rect">
            <a:avLst/>
          </a:prstGeom>
          <a:solidFill>
            <a:srgbClr val="3FB9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9"/>
          <p:cNvSpPr/>
          <p:nvPr/>
        </p:nvSpPr>
        <p:spPr>
          <a:xfrm>
            <a:off x="3323974" y="940875"/>
            <a:ext cx="2527500" cy="1798500"/>
          </a:xfrm>
          <a:prstGeom prst="rect">
            <a:avLst/>
          </a:prstGeom>
          <a:solidFill>
            <a:srgbClr val="12B1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39"/>
          <p:cNvSpPr/>
          <p:nvPr/>
        </p:nvSpPr>
        <p:spPr>
          <a:xfrm>
            <a:off x="5780569" y="940875"/>
            <a:ext cx="2457300" cy="1689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9"/>
          <p:cNvSpPr/>
          <p:nvPr/>
        </p:nvSpPr>
        <p:spPr>
          <a:xfrm>
            <a:off x="881186" y="2490200"/>
            <a:ext cx="1861200" cy="1625400"/>
          </a:xfrm>
          <a:prstGeom prst="rect">
            <a:avLst/>
          </a:prstGeom>
          <a:solidFill>
            <a:srgbClr val="D6187D">
              <a:alpha val="680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39"/>
          <p:cNvSpPr/>
          <p:nvPr/>
        </p:nvSpPr>
        <p:spPr>
          <a:xfrm>
            <a:off x="2673662" y="2490431"/>
            <a:ext cx="1891200" cy="1625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9"/>
          <p:cNvSpPr/>
          <p:nvPr/>
        </p:nvSpPr>
        <p:spPr>
          <a:xfrm>
            <a:off x="4491207" y="2630466"/>
            <a:ext cx="1809000" cy="1485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39"/>
          <p:cNvSpPr/>
          <p:nvPr/>
        </p:nvSpPr>
        <p:spPr>
          <a:xfrm>
            <a:off x="6276810" y="2490431"/>
            <a:ext cx="1960800" cy="1625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50925" lIns="101875" spcFirstLastPara="1" rIns="101875" wrap="square" tIns="5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39"/>
          <p:cNvSpPr/>
          <p:nvPr/>
        </p:nvSpPr>
        <p:spPr>
          <a:xfrm>
            <a:off x="88266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9"/>
          <p:cNvSpPr/>
          <p:nvPr/>
        </p:nvSpPr>
        <p:spPr>
          <a:xfrm>
            <a:off x="493254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9"/>
          <p:cNvSpPr/>
          <p:nvPr/>
        </p:nvSpPr>
        <p:spPr>
          <a:xfrm>
            <a:off x="2977900" y="2202225"/>
            <a:ext cx="3303600" cy="70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9"/>
          <p:cNvSpPr txBox="1"/>
          <p:nvPr/>
        </p:nvSpPr>
        <p:spPr>
          <a:xfrm>
            <a:off x="2973200" y="2206500"/>
            <a:ext cx="330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</a:t>
            </a:r>
            <a:r>
              <a:rPr lang="en" sz="1200">
                <a:solidFill>
                  <a:srgbClr val="D6187D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We should teach CS because…</a:t>
            </a:r>
            <a:endParaRPr sz="1200">
              <a:solidFill>
                <a:srgbClr val="D6187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…it will allow youth to solve problems in their communities through technology.”</a:t>
            </a:r>
            <a:endParaRPr b="1" sz="1200">
              <a:solidFill>
                <a:srgbClr val="D618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92" name="Google Shape;29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0"/>
          <p:cNvSpPr txBox="1"/>
          <p:nvPr/>
        </p:nvSpPr>
        <p:spPr>
          <a:xfrm>
            <a:off x="5068819" y="1959672"/>
            <a:ext cx="4113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0"/>
          <p:cNvSpPr txBox="1"/>
          <p:nvPr/>
        </p:nvSpPr>
        <p:spPr>
          <a:xfrm>
            <a:off x="1192651" y="949309"/>
            <a:ext cx="1960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9" name="Google Shape;299;p40"/>
          <p:cNvSpPr/>
          <p:nvPr/>
        </p:nvSpPr>
        <p:spPr>
          <a:xfrm>
            <a:off x="877634" y="941164"/>
            <a:ext cx="2446500" cy="1548900"/>
          </a:xfrm>
          <a:prstGeom prst="rect">
            <a:avLst/>
          </a:prstGeom>
          <a:solidFill>
            <a:srgbClr val="3FB9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40"/>
          <p:cNvSpPr/>
          <p:nvPr/>
        </p:nvSpPr>
        <p:spPr>
          <a:xfrm>
            <a:off x="3323974" y="940875"/>
            <a:ext cx="2527500" cy="1798500"/>
          </a:xfrm>
          <a:prstGeom prst="rect">
            <a:avLst/>
          </a:prstGeom>
          <a:solidFill>
            <a:srgbClr val="12B1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40"/>
          <p:cNvSpPr/>
          <p:nvPr/>
        </p:nvSpPr>
        <p:spPr>
          <a:xfrm>
            <a:off x="5780569" y="940875"/>
            <a:ext cx="2457300" cy="1689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40"/>
          <p:cNvSpPr/>
          <p:nvPr/>
        </p:nvSpPr>
        <p:spPr>
          <a:xfrm>
            <a:off x="881186" y="2490200"/>
            <a:ext cx="1861200" cy="1625400"/>
          </a:xfrm>
          <a:prstGeom prst="rect">
            <a:avLst/>
          </a:prstGeom>
          <a:solidFill>
            <a:srgbClr val="D6187D">
              <a:alpha val="680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40"/>
          <p:cNvSpPr/>
          <p:nvPr/>
        </p:nvSpPr>
        <p:spPr>
          <a:xfrm>
            <a:off x="2673662" y="2490431"/>
            <a:ext cx="1891200" cy="1625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40"/>
          <p:cNvSpPr/>
          <p:nvPr/>
        </p:nvSpPr>
        <p:spPr>
          <a:xfrm>
            <a:off x="4491207" y="2630466"/>
            <a:ext cx="1809000" cy="1485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40"/>
          <p:cNvSpPr/>
          <p:nvPr/>
        </p:nvSpPr>
        <p:spPr>
          <a:xfrm>
            <a:off x="6276810" y="2490431"/>
            <a:ext cx="1960800" cy="1625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50925" lIns="101875" spcFirstLastPara="1" rIns="101875" wrap="square" tIns="5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40"/>
          <p:cNvSpPr txBox="1"/>
          <p:nvPr/>
        </p:nvSpPr>
        <p:spPr>
          <a:xfrm>
            <a:off x="870677" y="3088876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Technological,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Social &amp;  Scientific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Innovation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7" name="Google Shape;307;p40"/>
          <p:cNvSpPr/>
          <p:nvPr/>
        </p:nvSpPr>
        <p:spPr>
          <a:xfrm>
            <a:off x="88266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0"/>
          <p:cNvSpPr/>
          <p:nvPr/>
        </p:nvSpPr>
        <p:spPr>
          <a:xfrm>
            <a:off x="493254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40"/>
          <p:cNvSpPr/>
          <p:nvPr/>
        </p:nvSpPr>
        <p:spPr>
          <a:xfrm>
            <a:off x="2977900" y="2202225"/>
            <a:ext cx="3303600" cy="70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40"/>
          <p:cNvSpPr txBox="1"/>
          <p:nvPr/>
        </p:nvSpPr>
        <p:spPr>
          <a:xfrm>
            <a:off x="2973200" y="2206500"/>
            <a:ext cx="330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</a:t>
            </a:r>
            <a:r>
              <a:rPr lang="en" sz="1200">
                <a:solidFill>
                  <a:srgbClr val="D6187D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We should teach CS because…</a:t>
            </a:r>
            <a:endParaRPr sz="1200">
              <a:solidFill>
                <a:srgbClr val="D6187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…it will allow youth to solve problems in their communities through technology.”</a:t>
            </a:r>
            <a:endParaRPr b="1" sz="1200">
              <a:solidFill>
                <a:srgbClr val="D618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11" name="Google Shape;3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idx="4294967295" type="body"/>
          </p:nvPr>
        </p:nvSpPr>
        <p:spPr>
          <a:xfrm>
            <a:off x="914400" y="775600"/>
            <a:ext cx="4794600" cy="8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  <a:t>What’s the point?</a:t>
            </a:r>
            <a:br>
              <a:rPr lang="en" sz="36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3600">
              <a:solidFill>
                <a:srgbClr val="674EA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1" name="Google Shape;111;p23"/>
          <p:cNvSpPr txBox="1"/>
          <p:nvPr/>
        </p:nvSpPr>
        <p:spPr>
          <a:xfrm>
            <a:off x="914400" y="1408975"/>
            <a:ext cx="6778500" cy="18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b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i="1" lang="en" sz="22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WhyCS is an activity meant to foster reflection, debate and discussion about the purposes of computer science education. </a:t>
            </a:r>
            <a:br>
              <a:rPr i="1" lang="en" sz="22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br>
              <a:rPr i="1" lang="en" sz="22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r>
              <a:rPr i="1" lang="en" sz="22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By clarifying our underlying values, we can make better decisions about what kind of CS learning experiences we want to support.</a:t>
            </a:r>
            <a:br>
              <a:rPr i="1" lang="en" sz="22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2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12" name="Google Shape;1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7776" y="4363330"/>
            <a:ext cx="1337577" cy="3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1"/>
          <p:cNvSpPr txBox="1"/>
          <p:nvPr/>
        </p:nvSpPr>
        <p:spPr>
          <a:xfrm>
            <a:off x="5068819" y="1959672"/>
            <a:ext cx="4113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41"/>
          <p:cNvSpPr txBox="1"/>
          <p:nvPr/>
        </p:nvSpPr>
        <p:spPr>
          <a:xfrm>
            <a:off x="1192651" y="949309"/>
            <a:ext cx="1960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18" name="Google Shape;318;p41"/>
          <p:cNvSpPr/>
          <p:nvPr/>
        </p:nvSpPr>
        <p:spPr>
          <a:xfrm>
            <a:off x="877634" y="941164"/>
            <a:ext cx="2446500" cy="1548900"/>
          </a:xfrm>
          <a:prstGeom prst="rect">
            <a:avLst/>
          </a:prstGeom>
          <a:solidFill>
            <a:srgbClr val="3FB9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41"/>
          <p:cNvSpPr/>
          <p:nvPr/>
        </p:nvSpPr>
        <p:spPr>
          <a:xfrm>
            <a:off x="3323974" y="940875"/>
            <a:ext cx="2527500" cy="1798500"/>
          </a:xfrm>
          <a:prstGeom prst="rect">
            <a:avLst/>
          </a:prstGeom>
          <a:solidFill>
            <a:srgbClr val="12B1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41"/>
          <p:cNvSpPr/>
          <p:nvPr/>
        </p:nvSpPr>
        <p:spPr>
          <a:xfrm>
            <a:off x="5780569" y="940875"/>
            <a:ext cx="2457300" cy="1689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41"/>
          <p:cNvSpPr/>
          <p:nvPr/>
        </p:nvSpPr>
        <p:spPr>
          <a:xfrm>
            <a:off x="881186" y="2490200"/>
            <a:ext cx="1861200" cy="1625400"/>
          </a:xfrm>
          <a:prstGeom prst="rect">
            <a:avLst/>
          </a:prstGeom>
          <a:solidFill>
            <a:srgbClr val="D6187D">
              <a:alpha val="680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41"/>
          <p:cNvSpPr/>
          <p:nvPr/>
        </p:nvSpPr>
        <p:spPr>
          <a:xfrm>
            <a:off x="2673662" y="2490431"/>
            <a:ext cx="1891200" cy="1625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41"/>
          <p:cNvSpPr/>
          <p:nvPr/>
        </p:nvSpPr>
        <p:spPr>
          <a:xfrm>
            <a:off x="4491207" y="2630466"/>
            <a:ext cx="1809000" cy="1485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41"/>
          <p:cNvSpPr/>
          <p:nvPr/>
        </p:nvSpPr>
        <p:spPr>
          <a:xfrm>
            <a:off x="6276810" y="2490431"/>
            <a:ext cx="1960800" cy="1625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50925" lIns="101875" spcFirstLastPara="1" rIns="101875" wrap="square" tIns="5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41"/>
          <p:cNvSpPr/>
          <p:nvPr/>
        </p:nvSpPr>
        <p:spPr>
          <a:xfrm>
            <a:off x="88266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1"/>
          <p:cNvSpPr/>
          <p:nvPr/>
        </p:nvSpPr>
        <p:spPr>
          <a:xfrm>
            <a:off x="493254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1"/>
          <p:cNvSpPr/>
          <p:nvPr/>
        </p:nvSpPr>
        <p:spPr>
          <a:xfrm>
            <a:off x="2977900" y="2202225"/>
            <a:ext cx="3303600" cy="70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1"/>
          <p:cNvSpPr txBox="1"/>
          <p:nvPr/>
        </p:nvSpPr>
        <p:spPr>
          <a:xfrm>
            <a:off x="2973200" y="2206500"/>
            <a:ext cx="330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</a:t>
            </a:r>
            <a:r>
              <a:rPr lang="en" sz="1200">
                <a:solidFill>
                  <a:srgbClr val="D6187D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We should teach CS because…</a:t>
            </a:r>
            <a:endParaRPr sz="1200">
              <a:solidFill>
                <a:srgbClr val="D6187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…it will allow youth to solve problems in their communities through technology.”</a:t>
            </a:r>
            <a:endParaRPr b="1" sz="1200">
              <a:solidFill>
                <a:srgbClr val="D618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9" name="Google Shape;329;p41"/>
          <p:cNvSpPr txBox="1"/>
          <p:nvPr/>
        </p:nvSpPr>
        <p:spPr>
          <a:xfrm>
            <a:off x="870677" y="3088876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Technological,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Social &amp;  Scientific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Innovation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30" name="Google Shape;330;p41"/>
          <p:cNvSpPr txBox="1"/>
          <p:nvPr/>
        </p:nvSpPr>
        <p:spPr>
          <a:xfrm>
            <a:off x="2609006" y="3200418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Equity &amp; Social Justice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31" name="Google Shape;33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2"/>
          <p:cNvSpPr txBox="1"/>
          <p:nvPr/>
        </p:nvSpPr>
        <p:spPr>
          <a:xfrm>
            <a:off x="5068819" y="1959672"/>
            <a:ext cx="4113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42"/>
          <p:cNvSpPr txBox="1"/>
          <p:nvPr/>
        </p:nvSpPr>
        <p:spPr>
          <a:xfrm>
            <a:off x="1192651" y="949309"/>
            <a:ext cx="1960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38" name="Google Shape;338;p42"/>
          <p:cNvSpPr/>
          <p:nvPr/>
        </p:nvSpPr>
        <p:spPr>
          <a:xfrm>
            <a:off x="877634" y="941164"/>
            <a:ext cx="2446500" cy="1548900"/>
          </a:xfrm>
          <a:prstGeom prst="rect">
            <a:avLst/>
          </a:prstGeom>
          <a:solidFill>
            <a:srgbClr val="3FB9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42"/>
          <p:cNvSpPr/>
          <p:nvPr/>
        </p:nvSpPr>
        <p:spPr>
          <a:xfrm>
            <a:off x="3323974" y="940875"/>
            <a:ext cx="2527500" cy="1798500"/>
          </a:xfrm>
          <a:prstGeom prst="rect">
            <a:avLst/>
          </a:prstGeom>
          <a:solidFill>
            <a:srgbClr val="12B1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42"/>
          <p:cNvSpPr/>
          <p:nvPr/>
        </p:nvSpPr>
        <p:spPr>
          <a:xfrm>
            <a:off x="5780569" y="940875"/>
            <a:ext cx="2457300" cy="1689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2"/>
          <p:cNvSpPr/>
          <p:nvPr/>
        </p:nvSpPr>
        <p:spPr>
          <a:xfrm>
            <a:off x="881186" y="2490200"/>
            <a:ext cx="1861200" cy="1625400"/>
          </a:xfrm>
          <a:prstGeom prst="rect">
            <a:avLst/>
          </a:prstGeom>
          <a:solidFill>
            <a:srgbClr val="D6187D">
              <a:alpha val="680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42"/>
          <p:cNvSpPr/>
          <p:nvPr/>
        </p:nvSpPr>
        <p:spPr>
          <a:xfrm>
            <a:off x="2673662" y="2490431"/>
            <a:ext cx="1891200" cy="1625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42"/>
          <p:cNvSpPr/>
          <p:nvPr/>
        </p:nvSpPr>
        <p:spPr>
          <a:xfrm>
            <a:off x="4491207" y="2630466"/>
            <a:ext cx="1809000" cy="1485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42"/>
          <p:cNvSpPr/>
          <p:nvPr/>
        </p:nvSpPr>
        <p:spPr>
          <a:xfrm>
            <a:off x="6276810" y="2490431"/>
            <a:ext cx="1960800" cy="1625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50925" lIns="101875" spcFirstLastPara="1" rIns="101875" wrap="square" tIns="5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42"/>
          <p:cNvSpPr txBox="1"/>
          <p:nvPr/>
        </p:nvSpPr>
        <p:spPr>
          <a:xfrm>
            <a:off x="3683893" y="1256632"/>
            <a:ext cx="1882200" cy="11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Citizenship &amp; Civic Engagement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46" name="Google Shape;346;p42"/>
          <p:cNvSpPr/>
          <p:nvPr/>
        </p:nvSpPr>
        <p:spPr>
          <a:xfrm>
            <a:off x="88266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2"/>
          <p:cNvSpPr/>
          <p:nvPr/>
        </p:nvSpPr>
        <p:spPr>
          <a:xfrm>
            <a:off x="493254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2"/>
          <p:cNvSpPr/>
          <p:nvPr/>
        </p:nvSpPr>
        <p:spPr>
          <a:xfrm>
            <a:off x="2977900" y="2202225"/>
            <a:ext cx="3303600" cy="70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42"/>
          <p:cNvSpPr txBox="1"/>
          <p:nvPr/>
        </p:nvSpPr>
        <p:spPr>
          <a:xfrm>
            <a:off x="2973200" y="2206500"/>
            <a:ext cx="330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</a:t>
            </a:r>
            <a:r>
              <a:rPr lang="en" sz="1200">
                <a:solidFill>
                  <a:srgbClr val="D6187D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We should teach CS because…</a:t>
            </a:r>
            <a:endParaRPr sz="1200">
              <a:solidFill>
                <a:srgbClr val="D6187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…it will allow youth to solve problems in their communities through technology.”</a:t>
            </a:r>
            <a:endParaRPr b="1" sz="1200">
              <a:solidFill>
                <a:srgbClr val="D618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0" name="Google Shape;350;p42"/>
          <p:cNvSpPr txBox="1"/>
          <p:nvPr/>
        </p:nvSpPr>
        <p:spPr>
          <a:xfrm>
            <a:off x="870677" y="3088876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Technological,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Social &amp;  Scientific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Innovation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51" name="Google Shape;351;p42"/>
          <p:cNvSpPr txBox="1"/>
          <p:nvPr/>
        </p:nvSpPr>
        <p:spPr>
          <a:xfrm>
            <a:off x="2609006" y="3200418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Equity &amp; Social Justice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52" name="Google Shape;35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3"/>
          <p:cNvSpPr txBox="1"/>
          <p:nvPr/>
        </p:nvSpPr>
        <p:spPr>
          <a:xfrm>
            <a:off x="5068819" y="1959672"/>
            <a:ext cx="41136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3"/>
          <p:cNvSpPr txBox="1"/>
          <p:nvPr/>
        </p:nvSpPr>
        <p:spPr>
          <a:xfrm>
            <a:off x="1192651" y="949309"/>
            <a:ext cx="19608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Economic &amp; Workforce Development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59" name="Google Shape;359;p43"/>
          <p:cNvSpPr/>
          <p:nvPr/>
        </p:nvSpPr>
        <p:spPr>
          <a:xfrm>
            <a:off x="877634" y="941164"/>
            <a:ext cx="2446500" cy="1548900"/>
          </a:xfrm>
          <a:prstGeom prst="rect">
            <a:avLst/>
          </a:prstGeom>
          <a:solidFill>
            <a:srgbClr val="3FB9F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43"/>
          <p:cNvSpPr/>
          <p:nvPr/>
        </p:nvSpPr>
        <p:spPr>
          <a:xfrm>
            <a:off x="3323974" y="940875"/>
            <a:ext cx="2527500" cy="1798500"/>
          </a:xfrm>
          <a:prstGeom prst="rect">
            <a:avLst/>
          </a:prstGeom>
          <a:solidFill>
            <a:srgbClr val="12B1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43"/>
          <p:cNvSpPr/>
          <p:nvPr/>
        </p:nvSpPr>
        <p:spPr>
          <a:xfrm>
            <a:off x="5780569" y="940875"/>
            <a:ext cx="2457300" cy="16893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43"/>
          <p:cNvSpPr/>
          <p:nvPr/>
        </p:nvSpPr>
        <p:spPr>
          <a:xfrm>
            <a:off x="881186" y="2490200"/>
            <a:ext cx="1861200" cy="1625400"/>
          </a:xfrm>
          <a:prstGeom prst="rect">
            <a:avLst/>
          </a:prstGeom>
          <a:solidFill>
            <a:srgbClr val="D6187D">
              <a:alpha val="680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43"/>
          <p:cNvSpPr/>
          <p:nvPr/>
        </p:nvSpPr>
        <p:spPr>
          <a:xfrm>
            <a:off x="2673662" y="2490431"/>
            <a:ext cx="1891200" cy="1625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43"/>
          <p:cNvSpPr/>
          <p:nvPr/>
        </p:nvSpPr>
        <p:spPr>
          <a:xfrm>
            <a:off x="4491207" y="2630466"/>
            <a:ext cx="1809000" cy="14853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43"/>
          <p:cNvSpPr/>
          <p:nvPr/>
        </p:nvSpPr>
        <p:spPr>
          <a:xfrm>
            <a:off x="6276810" y="2490431"/>
            <a:ext cx="1960800" cy="1625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50925" lIns="101875" spcFirstLastPara="1" rIns="101875" wrap="square" tIns="509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43"/>
          <p:cNvSpPr txBox="1"/>
          <p:nvPr/>
        </p:nvSpPr>
        <p:spPr>
          <a:xfrm>
            <a:off x="3683893" y="1256632"/>
            <a:ext cx="1882200" cy="11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Citizenship &amp; Civic Engagement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67" name="Google Shape;367;p43"/>
          <p:cNvSpPr/>
          <p:nvPr/>
        </p:nvSpPr>
        <p:spPr>
          <a:xfrm>
            <a:off x="88266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43"/>
          <p:cNvSpPr/>
          <p:nvPr/>
        </p:nvSpPr>
        <p:spPr>
          <a:xfrm>
            <a:off x="4932540" y="2206507"/>
            <a:ext cx="3303600" cy="708000"/>
          </a:xfrm>
          <a:prstGeom prst="rect">
            <a:avLst/>
          </a:prstGeom>
          <a:solidFill>
            <a:srgbClr val="1155CC">
              <a:alpha val="7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3"/>
          <p:cNvSpPr/>
          <p:nvPr/>
        </p:nvSpPr>
        <p:spPr>
          <a:xfrm>
            <a:off x="2977900" y="2202225"/>
            <a:ext cx="3303600" cy="70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43"/>
          <p:cNvSpPr txBox="1"/>
          <p:nvPr/>
        </p:nvSpPr>
        <p:spPr>
          <a:xfrm>
            <a:off x="2973200" y="2206500"/>
            <a:ext cx="330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</a:t>
            </a:r>
            <a:r>
              <a:rPr lang="en" sz="1200">
                <a:solidFill>
                  <a:srgbClr val="D6187D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We should teach CS because…</a:t>
            </a:r>
            <a:endParaRPr sz="1200">
              <a:solidFill>
                <a:srgbClr val="D6187D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…it will allow youth to solve problems in their communities through technology.”</a:t>
            </a:r>
            <a:endParaRPr b="1" sz="1200">
              <a:solidFill>
                <a:srgbClr val="D6187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1" name="Google Shape;371;p43"/>
          <p:cNvSpPr txBox="1"/>
          <p:nvPr/>
        </p:nvSpPr>
        <p:spPr>
          <a:xfrm>
            <a:off x="870677" y="3088876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Technological,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Social &amp;  Scientific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Innovation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72" name="Google Shape;372;p43"/>
          <p:cNvSpPr txBox="1"/>
          <p:nvPr/>
        </p:nvSpPr>
        <p:spPr>
          <a:xfrm>
            <a:off x="2609006" y="3200418"/>
            <a:ext cx="1882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Equity &amp; Social Justice</a:t>
            </a:r>
            <a:endParaRPr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73" name="Google Shape;373;p43"/>
          <p:cNvSpPr/>
          <p:nvPr/>
        </p:nvSpPr>
        <p:spPr>
          <a:xfrm>
            <a:off x="5881075" y="537675"/>
            <a:ext cx="2714400" cy="1221300"/>
          </a:xfrm>
          <a:prstGeom prst="cloudCallout">
            <a:avLst>
              <a:gd fmla="val -36827" name="adj1"/>
              <a:gd fmla="val 72223" name="adj2"/>
            </a:avLst>
          </a:prstGeom>
          <a:solidFill>
            <a:srgbClr val="D9D9D9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What could this mean for classroom instruction?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74" name="Google Shape;37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4"/>
          <p:cNvSpPr/>
          <p:nvPr/>
        </p:nvSpPr>
        <p:spPr>
          <a:xfrm rot="5400000">
            <a:off x="1037275" y="379625"/>
            <a:ext cx="2818200" cy="41019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36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62AC"/>
              </a:solidFill>
            </a:endParaRPr>
          </a:p>
        </p:txBody>
      </p:sp>
      <p:sp>
        <p:nvSpPr>
          <p:cNvPr id="380" name="Google Shape;380;p44"/>
          <p:cNvSpPr txBox="1"/>
          <p:nvPr>
            <p:ph idx="4294967295" type="title"/>
          </p:nvPr>
        </p:nvSpPr>
        <p:spPr>
          <a:xfrm>
            <a:off x="606750" y="1704125"/>
            <a:ext cx="37539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WhyCS? Heatmapping your group’s values around CSed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81" name="Google Shape;38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44"/>
          <p:cNvSpPr txBox="1"/>
          <p:nvPr>
            <p:ph idx="4294967295" type="body"/>
          </p:nvPr>
        </p:nvSpPr>
        <p:spPr>
          <a:xfrm>
            <a:off x="4706100" y="575913"/>
            <a:ext cx="3837000" cy="18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Step 1: </a:t>
            </a:r>
            <a:r>
              <a:rPr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Break up into groups of 2-3 within your group, with each group getting one “deck” of WhyCS statement cards.</a:t>
            </a:r>
            <a:endParaRPr sz="2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83" name="Google Shape;383;p44"/>
          <p:cNvSpPr txBox="1"/>
          <p:nvPr>
            <p:ph idx="4294967295" type="body"/>
          </p:nvPr>
        </p:nvSpPr>
        <p:spPr>
          <a:xfrm>
            <a:off x="4706100" y="2703988"/>
            <a:ext cx="3837000" cy="18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Step 2:</a:t>
            </a:r>
            <a:r>
              <a:rPr lang="en" sz="22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Review, and nominate 5 cards to go into the middle of the table. (10 minutes)</a:t>
            </a:r>
            <a:endParaRPr sz="22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5"/>
          <p:cNvSpPr/>
          <p:nvPr/>
        </p:nvSpPr>
        <p:spPr>
          <a:xfrm rot="5400000">
            <a:off x="1037275" y="379625"/>
            <a:ext cx="2818200" cy="41019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36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62AC"/>
              </a:solidFill>
            </a:endParaRPr>
          </a:p>
        </p:txBody>
      </p:sp>
      <p:sp>
        <p:nvSpPr>
          <p:cNvPr id="389" name="Google Shape;389;p45"/>
          <p:cNvSpPr txBox="1"/>
          <p:nvPr>
            <p:ph idx="4294967295" type="title"/>
          </p:nvPr>
        </p:nvSpPr>
        <p:spPr>
          <a:xfrm>
            <a:off x="606750" y="1704125"/>
            <a:ext cx="37539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WhyCS? Heatmapping your group’s values around CSed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90" name="Google Shape;39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5"/>
          <p:cNvSpPr txBox="1"/>
          <p:nvPr>
            <p:ph idx="4294967295" type="body"/>
          </p:nvPr>
        </p:nvSpPr>
        <p:spPr>
          <a:xfrm>
            <a:off x="4979275" y="1413525"/>
            <a:ext cx="3837000" cy="18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Step 3: </a:t>
            </a: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Bonus hand! Each team can add up to 3 additional reasons using the blank cards. </a:t>
            </a:r>
            <a:r>
              <a:rPr lang="en" sz="20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(5 minutes)</a:t>
            </a:r>
            <a:endParaRPr sz="20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6"/>
          <p:cNvSpPr/>
          <p:nvPr/>
        </p:nvSpPr>
        <p:spPr>
          <a:xfrm rot="5400000">
            <a:off x="1037275" y="379625"/>
            <a:ext cx="2818200" cy="41019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36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62AC"/>
              </a:solidFill>
            </a:endParaRPr>
          </a:p>
        </p:txBody>
      </p:sp>
      <p:sp>
        <p:nvSpPr>
          <p:cNvPr id="397" name="Google Shape;397;p46"/>
          <p:cNvSpPr txBox="1"/>
          <p:nvPr>
            <p:ph idx="4294967295" type="title"/>
          </p:nvPr>
        </p:nvSpPr>
        <p:spPr>
          <a:xfrm>
            <a:off x="606750" y="1704125"/>
            <a:ext cx="37539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WhyCS? Heatmapping your group’s values around CSed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98" name="Google Shape;39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46"/>
          <p:cNvSpPr txBox="1"/>
          <p:nvPr>
            <p:ph idx="4294967295" type="body"/>
          </p:nvPr>
        </p:nvSpPr>
        <p:spPr>
          <a:xfrm>
            <a:off x="4308700" y="447600"/>
            <a:ext cx="4425300" cy="42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Step 4: </a:t>
            </a: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Full group discussion </a:t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(10 minutes)</a:t>
            </a: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roxima Nova"/>
              <a:buChar char="●"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Why did you select the ones you did?</a:t>
            </a: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roxima Nova"/>
              <a:buChar char="●"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Are there rationales that you hadn’t considered for CSed before?</a:t>
            </a: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roxima Nova"/>
              <a:buChar char="●"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Are there more or less of certain kinds of statements in the pile? Why do you think that is? </a:t>
            </a: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roxima Nova"/>
              <a:buChar char="●"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Are the statements in the pile related to your initial purposes for education or needs for your community?</a:t>
            </a: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roxima Nova"/>
              <a:buChar char="●"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What’s missing? Is there something critical you think should be added to guide your work around computer science education?</a:t>
            </a:r>
            <a:endParaRPr b="1"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7"/>
          <p:cNvSpPr/>
          <p:nvPr/>
        </p:nvSpPr>
        <p:spPr>
          <a:xfrm rot="5400000">
            <a:off x="1037275" y="379625"/>
            <a:ext cx="2818200" cy="41019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36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62AC"/>
              </a:solidFill>
            </a:endParaRPr>
          </a:p>
        </p:txBody>
      </p:sp>
      <p:sp>
        <p:nvSpPr>
          <p:cNvPr id="405" name="Google Shape;405;p47"/>
          <p:cNvSpPr txBox="1"/>
          <p:nvPr>
            <p:ph idx="4294967295" type="title"/>
          </p:nvPr>
        </p:nvSpPr>
        <p:spPr>
          <a:xfrm>
            <a:off x="606750" y="1704125"/>
            <a:ext cx="37539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WhyCS? Heatmapping your group’s values around CSed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406" name="Google Shape;40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5301" y="4524126"/>
            <a:ext cx="1031851" cy="2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47"/>
          <p:cNvSpPr txBox="1"/>
          <p:nvPr>
            <p:ph idx="4294967295" type="body"/>
          </p:nvPr>
        </p:nvSpPr>
        <p:spPr>
          <a:xfrm>
            <a:off x="4360650" y="459075"/>
            <a:ext cx="4382400" cy="18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Step 5: </a:t>
            </a: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Voting on your groups values</a:t>
            </a:r>
            <a:r>
              <a:rPr b="1" lang="en" sz="20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0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(5 minutes)</a:t>
            </a:r>
            <a:endParaRPr sz="20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roxima Nova"/>
              <a:buChar char="●"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Using voting dots, “vote” for 3 cards that are most representative of why you care about CS education. You can’t vote for a card twice.</a:t>
            </a: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roxima Nova"/>
              <a:buChar char="●"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After everyone in the group has voted, tape any cards that have a vote onto a piece of chart paper. </a:t>
            </a: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roxima Nova"/>
              <a:buChar char="●"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Tally the number of cards you have associated with each of the 7 impact areas.</a:t>
            </a:r>
            <a:endParaRPr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Proxima Nova"/>
              <a:buChar char="●"/>
            </a:pPr>
            <a:r>
              <a:rPr lang="en" sz="1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Take a couple of minutes to discuss and review your “WhyCS? Heat Map” and note any distinctive features. How do they align with your vision of education?</a:t>
            </a:r>
            <a:endParaRPr b="1" sz="1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8"/>
          <p:cNvSpPr/>
          <p:nvPr/>
        </p:nvSpPr>
        <p:spPr>
          <a:xfrm rot="5400000">
            <a:off x="1037275" y="379625"/>
            <a:ext cx="2818200" cy="41019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3362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62AC"/>
              </a:solidFill>
            </a:endParaRPr>
          </a:p>
        </p:txBody>
      </p:sp>
      <p:sp>
        <p:nvSpPr>
          <p:cNvPr id="413" name="Google Shape;413;p48"/>
          <p:cNvSpPr txBox="1"/>
          <p:nvPr>
            <p:ph idx="4294967295" type="title"/>
          </p:nvPr>
        </p:nvSpPr>
        <p:spPr>
          <a:xfrm>
            <a:off x="606750" y="1704125"/>
            <a:ext cx="3753900" cy="1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Setting your Vision for Computer Science Education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14" name="Google Shape;414;p48"/>
          <p:cNvSpPr txBox="1"/>
          <p:nvPr>
            <p:ph idx="4294967295" type="body"/>
          </p:nvPr>
        </p:nvSpPr>
        <p:spPr>
          <a:xfrm>
            <a:off x="4720225" y="1044125"/>
            <a:ext cx="3395100" cy="28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D6187D"/>
                </a:solidFill>
              </a:rPr>
              <a:t>Match the statements you chose to the CS Visions Impact Areas. Tally your results.</a:t>
            </a:r>
            <a:endParaRPr sz="2000">
              <a:solidFill>
                <a:srgbClr val="D6187D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D6187D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D6187D"/>
                </a:solidFill>
              </a:rPr>
              <a:t>How do they align with your overall vision of education?</a:t>
            </a:r>
            <a:endParaRPr sz="2000">
              <a:solidFill>
                <a:srgbClr val="D6187D"/>
              </a:solidFill>
            </a:endParaRPr>
          </a:p>
        </p:txBody>
      </p:sp>
      <p:pic>
        <p:nvPicPr>
          <p:cNvPr id="415" name="Google Shape;41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9"/>
          <p:cNvSpPr txBox="1"/>
          <p:nvPr/>
        </p:nvSpPr>
        <p:spPr>
          <a:xfrm>
            <a:off x="563375" y="1381675"/>
            <a:ext cx="31002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</a:t>
            </a:r>
            <a:endParaRPr sz="24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Decisions </a:t>
            </a:r>
            <a:b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4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21" name="Google Shape;42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6125" y="775025"/>
            <a:ext cx="4160299" cy="327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7" name="Google Shape;427;p50"/>
          <p:cNvGraphicFramePr/>
          <p:nvPr/>
        </p:nvGraphicFramePr>
        <p:xfrm>
          <a:off x="606750" y="1425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{27A3A261-5F7A-47AE-8113-1DF716296822}</a:tableStyleId>
              </a:tblPr>
              <a:tblGrid>
                <a:gridCol w="1772475"/>
                <a:gridCol w="6078975"/>
              </a:tblGrid>
              <a:tr h="81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Rationale/Value 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 should teach CS because...</a:t>
                      </a: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Implementation Implication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As a result, our CS education efforts might look different in these ways...</a:t>
                      </a: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81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rgbClr val="D6187D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You can address different levels of implications such as: 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What </a:t>
                      </a: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learning goals</a:t>
                      </a: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look like*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What </a:t>
                      </a: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classroom instruction</a:t>
                      </a: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looks like*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What </a:t>
                      </a: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extracurriculars</a:t>
                      </a: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look like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What </a:t>
                      </a: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credit policies and course offerings</a:t>
                      </a: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look like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Etc...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28" name="Google Shape;428;p50"/>
          <p:cNvSpPr txBox="1"/>
          <p:nvPr/>
        </p:nvSpPr>
        <p:spPr>
          <a:xfrm>
            <a:off x="508200" y="698825"/>
            <a:ext cx="8082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 </a:t>
            </a:r>
            <a:b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400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29" name="Google Shape;42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idx="4294967295" type="body"/>
          </p:nvPr>
        </p:nvSpPr>
        <p:spPr>
          <a:xfrm>
            <a:off x="914400" y="775600"/>
            <a:ext cx="4794600" cy="8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  <a:t>Who is this for?</a:t>
            </a:r>
            <a:br>
              <a:rPr lang="en" sz="36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3600">
              <a:solidFill>
                <a:srgbClr val="674EA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914400" y="1444875"/>
            <a:ext cx="6778500" cy="18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WhyCS can be used by: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Teachers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District leaders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School teams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Informal educators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Designers of CS curriculum and tools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Researchers and evaluators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...and really any group that’s looking to think through it’s values around why it could be important to teach CS to young people.</a:t>
            </a:r>
            <a:b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b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1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19" name="Google Shape;1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7776" y="4363330"/>
            <a:ext cx="1337577" cy="3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1"/>
          <p:cNvSpPr txBox="1"/>
          <p:nvPr/>
        </p:nvSpPr>
        <p:spPr>
          <a:xfrm>
            <a:off x="508200" y="698825"/>
            <a:ext cx="8082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 </a:t>
            </a:r>
            <a:b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400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435" name="Google Shape;435;p51"/>
          <p:cNvGraphicFramePr/>
          <p:nvPr/>
        </p:nvGraphicFramePr>
        <p:xfrm>
          <a:off x="508175" y="127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{27A3A261-5F7A-47AE-8113-1DF716296822}</a:tableStyleId>
              </a:tblPr>
              <a:tblGrid>
                <a:gridCol w="1824575"/>
                <a:gridCol w="6257700"/>
              </a:tblGrid>
              <a:tr h="81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Example rationale</a:t>
                      </a: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 should teach CS because...</a:t>
                      </a: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Example design/implementation</a:t>
                      </a: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implication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As a result, our CSforAll implementation might look different in these ways...</a:t>
                      </a: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81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</a:t>
                      </a:r>
                      <a:r>
                        <a:rPr i="1"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.it can deepen learning in other subject areas.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 the level of </a:t>
                      </a: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learning goals...</a:t>
                      </a:r>
                      <a:endParaRPr b="1" sz="11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...We should look at existing goals/standards and determine where we can integrate CSforAll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 the level of </a:t>
                      </a: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extracurriculars…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...We should offer clubs, programming, and access (on &amp; off campus) that allow students to explore how CS fits in with many different disciplines &amp; content areas.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436" name="Google Shape;43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2"/>
          <p:cNvSpPr txBox="1"/>
          <p:nvPr/>
        </p:nvSpPr>
        <p:spPr>
          <a:xfrm>
            <a:off x="508200" y="698825"/>
            <a:ext cx="8082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 </a:t>
            </a:r>
            <a:b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400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442" name="Google Shape;442;p52"/>
          <p:cNvGraphicFramePr/>
          <p:nvPr/>
        </p:nvGraphicFramePr>
        <p:xfrm>
          <a:off x="508200" y="1144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{27A3A261-5F7A-47AE-8113-1DF716296822}</a:tableStyleId>
              </a:tblPr>
              <a:tblGrid>
                <a:gridCol w="2186150"/>
                <a:gridCol w="5962350"/>
              </a:tblGrid>
              <a:tr h="1108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Example Rationale </a:t>
                      </a:r>
                      <a:endParaRPr b="1"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6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We should teach CS because...</a:t>
                      </a:r>
                      <a:endParaRPr i="1" sz="16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Example Design/Implementation Implication</a:t>
                      </a:r>
                      <a:endParaRPr b="1" sz="1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6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As a result, our CS education efforts might look different in these ways...</a:t>
                      </a:r>
                      <a:endParaRPr i="1" sz="16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2003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CC412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...there are major disparities in women in STEM fields and universal CSed is part of addressing that.</a:t>
                      </a:r>
                      <a:endParaRPr sz="1800">
                        <a:solidFill>
                          <a:srgbClr val="CC412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At the level of </a:t>
                      </a:r>
                      <a:r>
                        <a:rPr b="1"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course requirements and credits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....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…we might consider not making CS courses optional.</a:t>
                      </a:r>
                      <a:endParaRPr>
                        <a:solidFill>
                          <a:srgbClr val="CC412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At the level of </a:t>
                      </a:r>
                      <a:r>
                        <a:rPr b="1"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instruction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…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...we should find or develop curricula relevant to identities of women and girls.</a:t>
                      </a:r>
                      <a:endParaRPr>
                        <a:solidFill>
                          <a:srgbClr val="CC412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At the level of </a:t>
                      </a:r>
                      <a:r>
                        <a:rPr b="1"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extracurriculars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…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...we should explore models of women/girls focused CS extracurriculars.</a:t>
                      </a:r>
                      <a:endParaRPr>
                        <a:solidFill>
                          <a:srgbClr val="CC4125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443" name="Google Shape;44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3"/>
          <p:cNvSpPr txBox="1"/>
          <p:nvPr/>
        </p:nvSpPr>
        <p:spPr>
          <a:xfrm>
            <a:off x="508200" y="698825"/>
            <a:ext cx="8082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 </a:t>
            </a:r>
            <a:b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400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449" name="Google Shape;449;p53"/>
          <p:cNvGraphicFramePr/>
          <p:nvPr/>
        </p:nvGraphicFramePr>
        <p:xfrm>
          <a:off x="508175" y="127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{27A3A261-5F7A-47AE-8113-1DF716296822}</a:tableStyleId>
              </a:tblPr>
              <a:tblGrid>
                <a:gridCol w="1824575"/>
                <a:gridCol w="6257700"/>
              </a:tblGrid>
              <a:tr h="81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Rationale/Value 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 should teach CS because...</a:t>
                      </a: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Implementation Implication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As a result, our CS education efforts might look different in these ways...</a:t>
                      </a:r>
                      <a:b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</a:b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81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…it helps students to develop life long skills of creativity, communication, collaboration, and persistence.  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 the level of </a:t>
                      </a: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classroom instruction...</a:t>
                      </a:r>
                      <a:endParaRPr>
                        <a:solidFill>
                          <a:srgbClr val="D6187D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...Inquiry Based Instructional Practice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...PBL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...Collaborative learning practices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...Design thinking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...Small group Instruction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...Classroom environments that allow for failure in a safe way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...Encourage student driven problem solving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450" name="Google Shape;45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4"/>
          <p:cNvSpPr txBox="1"/>
          <p:nvPr/>
        </p:nvSpPr>
        <p:spPr>
          <a:xfrm>
            <a:off x="508200" y="698825"/>
            <a:ext cx="8082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 </a:t>
            </a:r>
            <a:b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400">
              <a:solidFill>
                <a:srgbClr val="FFAB4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456" name="Google Shape;456;p54"/>
          <p:cNvGraphicFramePr/>
          <p:nvPr/>
        </p:nvGraphicFramePr>
        <p:xfrm>
          <a:off x="492063" y="1136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{27A3A261-5F7A-47AE-8113-1DF716296822}</a:tableStyleId>
              </a:tblPr>
              <a:tblGrid>
                <a:gridCol w="2746175"/>
                <a:gridCol w="5413700"/>
              </a:tblGrid>
              <a:tr h="7874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Example Rationale/Value 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 should teach CS because...</a:t>
                      </a: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Example Design/Implementation</a:t>
                      </a: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Implication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As a result, our CS education efforts might look different in these ways...</a:t>
                      </a: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2756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...value systems are embedded in our technologies, and youth need to be able to see that.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 the level of </a:t>
                      </a: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learning goals</a:t>
                      </a:r>
                      <a:r>
                        <a:rPr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…</a:t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...we should include learning outcomes around knowing how to ask questions about the purposes and values associated with existing technologies.</a:t>
                      </a:r>
                      <a:endParaRPr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457" name="Google Shape;45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5"/>
          <p:cNvSpPr txBox="1"/>
          <p:nvPr/>
        </p:nvSpPr>
        <p:spPr>
          <a:xfrm>
            <a:off x="508200" y="470225"/>
            <a:ext cx="8082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 </a:t>
            </a:r>
            <a:b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400">
              <a:solidFill>
                <a:srgbClr val="0262C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463" name="Google Shape;463;p55"/>
          <p:cNvGraphicFramePr/>
          <p:nvPr/>
        </p:nvGraphicFramePr>
        <p:xfrm>
          <a:off x="606750" y="1044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{27A3A261-5F7A-47AE-8113-1DF716296822}</a:tableStyleId>
              </a:tblPr>
              <a:tblGrid>
                <a:gridCol w="1772475"/>
                <a:gridCol w="6078975"/>
              </a:tblGrid>
              <a:tr h="81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Rationale/Value 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We should teach CS because...</a:t>
                      </a: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Implementation Implication</a:t>
                      </a:r>
                      <a:endParaRPr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As a result, our CS education efforts might look different in these ways...</a:t>
                      </a:r>
                      <a:endParaRPr i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  <a:tr h="814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 sz="1800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Your statement here</a:t>
                      </a:r>
                      <a:endParaRPr sz="1800"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 the level of </a:t>
                      </a:r>
                      <a:r>
                        <a:rPr b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learning goals…</a:t>
                      </a:r>
                      <a:endParaRPr b="1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i="1"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..Your Implication here</a:t>
                      </a:r>
                      <a:endParaRPr b="1" i="1"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 the level of </a:t>
                      </a:r>
                      <a:r>
                        <a:rPr b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classroom instructions…</a:t>
                      </a:r>
                      <a:endParaRPr b="1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i="1"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..Your Implication here</a:t>
                      </a:r>
                      <a:endParaRPr i="1"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i="1">
                        <a:solidFill>
                          <a:srgbClr val="D6187D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 the level of </a:t>
                      </a:r>
                      <a:r>
                        <a:rPr b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extracurriculars…</a:t>
                      </a:r>
                      <a:endParaRPr b="1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i="1"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..Your Implication here</a:t>
                      </a:r>
                      <a:endParaRPr i="1"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i="1">
                        <a:solidFill>
                          <a:srgbClr val="D6187D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At the level of </a:t>
                      </a:r>
                      <a:r>
                        <a:rPr b="1" lang="en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credits/course offerings…</a:t>
                      </a:r>
                      <a:endParaRPr b="1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>
                          <a:solidFill>
                            <a:srgbClr val="CC4125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..Your Implication here</a:t>
                      </a:r>
                      <a:endParaRPr b="1">
                        <a:solidFill>
                          <a:srgbClr val="CC4125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464" name="Google Shape;46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6"/>
          <p:cNvSpPr txBox="1"/>
          <p:nvPr/>
        </p:nvSpPr>
        <p:spPr>
          <a:xfrm>
            <a:off x="508200" y="470225"/>
            <a:ext cx="8082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 </a:t>
            </a:r>
            <a:b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400">
              <a:solidFill>
                <a:srgbClr val="0262C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0" name="Google Shape;470;p56"/>
          <p:cNvSpPr txBox="1"/>
          <p:nvPr/>
        </p:nvSpPr>
        <p:spPr>
          <a:xfrm>
            <a:off x="1143300" y="1078025"/>
            <a:ext cx="70923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Team work time</a:t>
            </a: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20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(15 minutes)</a:t>
            </a:r>
            <a:endParaRPr sz="20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Step 1: </a:t>
            </a: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Form pairs of two within your team.</a:t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Step 2: </a:t>
            </a: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Each pair should choose </a:t>
            </a:r>
            <a:r>
              <a:rPr b="1"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one rationale</a:t>
            </a: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 that you voted for during the WhyCS heatmapping activity, discuss possible design or implementation implications.</a:t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71" name="Google Shape;47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7"/>
          <p:cNvSpPr txBox="1"/>
          <p:nvPr/>
        </p:nvSpPr>
        <p:spPr>
          <a:xfrm>
            <a:off x="508200" y="470225"/>
            <a:ext cx="8082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 </a:t>
            </a:r>
            <a:b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2400">
              <a:solidFill>
                <a:srgbClr val="0262C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7" name="Google Shape;477;p57"/>
          <p:cNvSpPr txBox="1"/>
          <p:nvPr/>
        </p:nvSpPr>
        <p:spPr>
          <a:xfrm>
            <a:off x="1062525" y="1287400"/>
            <a:ext cx="70923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Share-back. </a:t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What were some examples of implications you came up with?</a:t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Proxima Nova"/>
                <a:ea typeface="Proxima Nova"/>
                <a:cs typeface="Proxima Nova"/>
                <a:sym typeface="Proxima Nova"/>
              </a:rPr>
              <a:t>Were there rationales or values where it was challenging to figure out the implications?</a:t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78" name="Google Shape;47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57"/>
          <p:cNvSpPr txBox="1"/>
          <p:nvPr/>
        </p:nvSpPr>
        <p:spPr>
          <a:xfrm>
            <a:off x="3393100" y="1911975"/>
            <a:ext cx="51705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8"/>
          <p:cNvSpPr txBox="1"/>
          <p:nvPr/>
        </p:nvSpPr>
        <p:spPr>
          <a:xfrm>
            <a:off x="942025" y="3190400"/>
            <a:ext cx="70923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rgbClr val="434343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WhyCS? was produced by CSforAll and UC-Irvine as part of the larger CS Visions Research-Practice Partnership. Funding for the CS Visions project was provided through grant number </a:t>
            </a:r>
            <a:r>
              <a:rPr lang="en" sz="12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1738675</a:t>
            </a:r>
            <a:r>
              <a:rPr i="1" lang="en" sz="1200">
                <a:solidFill>
                  <a:srgbClr val="434343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 by the </a:t>
            </a:r>
            <a:r>
              <a:rPr b="1" i="1" lang="en" sz="1200">
                <a:solidFill>
                  <a:srgbClr val="434343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National Science Foundation</a:t>
            </a:r>
            <a:r>
              <a:rPr i="1" lang="en" sz="1200">
                <a:solidFill>
                  <a:srgbClr val="434343"/>
                </a:solidFill>
                <a:highlight>
                  <a:srgbClr val="FFFFFF"/>
                </a:highlight>
                <a:latin typeface="Open Sans Light"/>
                <a:ea typeface="Open Sans Light"/>
                <a:cs typeface="Open Sans Light"/>
                <a:sym typeface="Open Sans Light"/>
              </a:rPr>
              <a:t>. Any opinions, findings, or conclusions or recommendations expressed in this material are those of the authors and do not necessarily reflect the views of the National Science Foundation.</a:t>
            </a:r>
            <a:endParaRPr sz="2400">
              <a:solidFill>
                <a:srgbClr val="43434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5" name="Google Shape;485;p58"/>
          <p:cNvSpPr txBox="1"/>
          <p:nvPr/>
        </p:nvSpPr>
        <p:spPr>
          <a:xfrm>
            <a:off x="385975" y="470225"/>
            <a:ext cx="8204400" cy="30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Find out more about this project and play the online version at: </a:t>
            </a:r>
            <a:endParaRPr sz="1800">
              <a:solidFill>
                <a:srgbClr val="0262C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WhyCS.CSforAll.org</a:t>
            </a:r>
            <a:endParaRPr sz="2400">
              <a:solidFill>
                <a:srgbClr val="0262C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262C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For more resources related to school and </a:t>
            </a:r>
            <a:endParaRPr sz="1800">
              <a:solidFill>
                <a:srgbClr val="0262C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district planning around CS education, visit:</a:t>
            </a:r>
            <a:endParaRPr sz="1800">
              <a:solidFill>
                <a:srgbClr val="0262C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262C1"/>
                </a:solidFill>
                <a:latin typeface="Open Sans"/>
                <a:ea typeface="Open Sans"/>
                <a:cs typeface="Open Sans"/>
                <a:sym typeface="Open Sans"/>
              </a:rPr>
              <a:t>CSforAll.org/SCRIPT</a:t>
            </a:r>
            <a:endParaRPr sz="2400">
              <a:solidFill>
                <a:srgbClr val="0262C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86" name="Google Shape;48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3525" y="413265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7426" y="4300505"/>
            <a:ext cx="1337577" cy="35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/>
          <p:nvPr>
            <p:ph idx="4294967295" type="body"/>
          </p:nvPr>
        </p:nvSpPr>
        <p:spPr>
          <a:xfrm>
            <a:off x="914400" y="470800"/>
            <a:ext cx="4794600" cy="8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  <a:t>How does it work?</a:t>
            </a:r>
            <a:br>
              <a:rPr lang="en" sz="36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3600">
              <a:solidFill>
                <a:srgbClr val="674EA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5" name="Google Shape;125;p25"/>
          <p:cNvSpPr txBox="1"/>
          <p:nvPr/>
        </p:nvSpPr>
        <p:spPr>
          <a:xfrm>
            <a:off x="914400" y="1140075"/>
            <a:ext cx="7523400" cy="18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The activity has a couple of parts, and you can mix and match them depending on what works for you. This deck has slides that guide the following activities:</a:t>
            </a:r>
            <a:endParaRPr i="1" sz="16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 Light"/>
              <a:buChar char="●"/>
            </a:pPr>
            <a:r>
              <a:rPr b="1" i="1" lang="en"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Education for What?</a:t>
            </a:r>
            <a:r>
              <a:rPr i="1" lang="en" sz="16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(~5 minutes) - A general brainstorm on the purposes of CSed.</a:t>
            </a:r>
            <a:endParaRPr i="1" sz="16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 Light"/>
              <a:buChar char="●"/>
            </a:pPr>
            <a:r>
              <a:rPr b="1" i="1" lang="en"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Intro to the CS Visions framework</a:t>
            </a:r>
            <a:r>
              <a:rPr i="1" lang="en" sz="16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(~10 minutes) - a guiding set of slides that introduce the thinking behind the framework and framework itself.</a:t>
            </a:r>
            <a:endParaRPr i="1" sz="16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 Light"/>
              <a:buChar char="●"/>
            </a:pPr>
            <a:r>
              <a:rPr b="1" i="1" lang="en"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WhyCS? Heatmapping your group’s values around CSed</a:t>
            </a:r>
            <a:r>
              <a:rPr i="1" lang="en" sz="16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(~30 minutes) - the core activity of reflecting, voting and discussing different rationales and core values around CSed.</a:t>
            </a:r>
            <a:endParaRPr i="1" sz="16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Open Sans Light"/>
              <a:buChar char="●"/>
            </a:pPr>
            <a:r>
              <a:rPr b="1" i="1" lang="en" sz="1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Linking Values to Design &amp; Implementation Implications </a:t>
            </a:r>
            <a:r>
              <a:rPr i="1" lang="en" sz="16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(~20 minutes) -  participants try to imagine the implications of their values when it comes to issues of design or implementation of CS education.</a:t>
            </a:r>
            <a:br>
              <a:rPr i="1" lang="en" sz="16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br>
              <a:rPr i="1" lang="en" sz="16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16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26" name="Google Shape;1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idx="4294967295" type="body"/>
          </p:nvPr>
        </p:nvSpPr>
        <p:spPr>
          <a:xfrm>
            <a:off x="914400" y="775600"/>
            <a:ext cx="4794600" cy="8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  <a:t>What</a:t>
            </a:r>
            <a:r>
              <a:rPr lang="en" sz="36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  <a:t> do we need?</a:t>
            </a:r>
            <a:endParaRPr sz="3600">
              <a:solidFill>
                <a:srgbClr val="674EA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2" name="Google Shape;132;p26"/>
          <p:cNvSpPr txBox="1"/>
          <p:nvPr/>
        </p:nvSpPr>
        <p:spPr>
          <a:xfrm>
            <a:off x="914400" y="1444875"/>
            <a:ext cx="6778500" cy="18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Sticky notes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WhyCS statement cards (cut up - download cards here: </a:t>
            </a:r>
            <a:r>
              <a:rPr i="1" lang="en" sz="1800" u="sng">
                <a:solidFill>
                  <a:schemeClr val="hlink"/>
                </a:solidFill>
                <a:latin typeface="Open Sans Light"/>
                <a:ea typeface="Open Sans Light"/>
                <a:cs typeface="Open Sans Light"/>
                <a:sym typeface="Open Sans Light"/>
                <a:hlinkClick r:id="rId3"/>
              </a:rPr>
              <a:t>whycs.csforall.org/unplugged</a:t>
            </a: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) 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Sticky ‘dots’ (for voting)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This slide deck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 group of people interested in discussing values behind CS education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 Light"/>
              <a:buChar char="●"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About an hour to an hour and a half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33" name="Google Shape;13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idx="4294967295" type="body"/>
          </p:nvPr>
        </p:nvSpPr>
        <p:spPr>
          <a:xfrm>
            <a:off x="2174700" y="2124900"/>
            <a:ext cx="4794600" cy="8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  <a:t>Let’s get going!</a:t>
            </a:r>
            <a:endParaRPr sz="3600">
              <a:solidFill>
                <a:srgbClr val="674EA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9" name="Google Shape;1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idx="4294967295" type="body"/>
          </p:nvPr>
        </p:nvSpPr>
        <p:spPr>
          <a:xfrm>
            <a:off x="304800" y="1110175"/>
            <a:ext cx="4612500" cy="8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  <a:t>Visions of CS Education</a:t>
            </a:r>
            <a:endParaRPr sz="2400">
              <a:solidFill>
                <a:srgbClr val="674EA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descr="blackboard.jpg" id="145" name="Google Shape;14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2700" y="1199098"/>
            <a:ext cx="3221100" cy="227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8"/>
          <p:cNvSpPr txBox="1"/>
          <p:nvPr/>
        </p:nvSpPr>
        <p:spPr>
          <a:xfrm>
            <a:off x="914400" y="1821700"/>
            <a:ext cx="4101900" cy="18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“Educational plans and projects must have a philosophy... otherwise they are at the mercy of every intellectual breeze that happens to blow."				</a:t>
            </a:r>
            <a:endParaRPr i="1" sz="180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" sz="18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- John Dewey, 1938</a:t>
            </a:r>
            <a:endParaRPr sz="18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47" name="Google Shape;14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idx="4294967295" type="title"/>
          </p:nvPr>
        </p:nvSpPr>
        <p:spPr>
          <a:xfrm>
            <a:off x="845100" y="749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74EA7"/>
                </a:solidFill>
              </a:rPr>
              <a:t>Visions of Computer Science Education</a:t>
            </a:r>
            <a:endParaRPr/>
          </a:p>
        </p:txBody>
      </p:sp>
      <p:sp>
        <p:nvSpPr>
          <p:cNvPr id="153" name="Google Shape;153;p29"/>
          <p:cNvSpPr txBox="1"/>
          <p:nvPr>
            <p:ph idx="4294967295" type="body"/>
          </p:nvPr>
        </p:nvSpPr>
        <p:spPr>
          <a:xfrm>
            <a:off x="838200" y="1417525"/>
            <a:ext cx="3987000" cy="18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pen Sans"/>
                <a:ea typeface="Open Sans"/>
                <a:cs typeface="Open Sans"/>
                <a:sym typeface="Open Sans"/>
              </a:rPr>
              <a:t>Unpacking Arguments for and </a:t>
            </a:r>
            <a:br>
              <a:rPr lang="en" sz="2000"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000">
                <a:latin typeface="Open Sans"/>
                <a:ea typeface="Open Sans"/>
                <a:cs typeface="Open Sans"/>
                <a:sym typeface="Open Sans"/>
              </a:rPr>
              <a:t>Projected Impacts of CS for All 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Paper by: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Sara Vogel, CUNY Graduate Center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Rafi Santo, CSforAll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Dixie Ching, Google</a:t>
            </a:r>
            <a:endParaRPr sz="1400"/>
          </a:p>
        </p:txBody>
      </p:sp>
      <p:pic>
        <p:nvPicPr>
          <p:cNvPr descr="blackboard.jpg"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1950" y="1542363"/>
            <a:ext cx="3676650" cy="260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/>
        </p:nvSpPr>
        <p:spPr>
          <a:xfrm>
            <a:off x="1135775" y="1622875"/>
            <a:ext cx="6872400" cy="170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  <a:latin typeface="Open Sans"/>
                <a:ea typeface="Open Sans"/>
                <a:cs typeface="Open Sans"/>
                <a:sym typeface="Open Sans"/>
              </a:rPr>
              <a:t>Why Bother?</a:t>
            </a:r>
            <a:endParaRPr sz="2400">
              <a:solidFill>
                <a:srgbClr val="674EA7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674EA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Our visions (</a:t>
            </a:r>
            <a:r>
              <a:rPr i="1" lang="en" sz="2400">
                <a:solidFill>
                  <a:srgbClr val="674EA7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should</a:t>
            </a:r>
            <a:r>
              <a:rPr lang="en" sz="2400">
                <a:solidFill>
                  <a:srgbClr val="674EA7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) </a:t>
            </a:r>
            <a:endParaRPr sz="2400">
              <a:solidFill>
                <a:srgbClr val="674EA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74EA7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shape the pedagogy we practice.</a:t>
            </a:r>
            <a:endParaRPr sz="2400">
              <a:solidFill>
                <a:srgbClr val="674EA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61" name="Google Shape;1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501" y="4443351"/>
            <a:ext cx="1031851" cy="2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